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66" r:id="rId4"/>
    <p:sldId id="327" r:id="rId5"/>
    <p:sldId id="314" r:id="rId6"/>
    <p:sldId id="326" r:id="rId7"/>
    <p:sldId id="269" r:id="rId8"/>
    <p:sldId id="268" r:id="rId9"/>
    <p:sldId id="270" r:id="rId10"/>
    <p:sldId id="271" r:id="rId11"/>
    <p:sldId id="272" r:id="rId12"/>
    <p:sldId id="273" r:id="rId13"/>
    <p:sldId id="288" r:id="rId14"/>
    <p:sldId id="328" r:id="rId15"/>
    <p:sldId id="332" r:id="rId16"/>
    <p:sldId id="333" r:id="rId17"/>
    <p:sldId id="3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842" autoAdjust="0"/>
    <p:restoredTop sz="94343" autoAdjust="0"/>
  </p:normalViewPr>
  <p:slideViewPr>
    <p:cSldViewPr snapToGrid="0">
      <p:cViewPr varScale="1">
        <p:scale>
          <a:sx n="73" d="100"/>
          <a:sy n="73" d="100"/>
        </p:scale>
        <p:origin x="3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5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3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1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C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80400320-5379-4FFE-AB68-C498CDDD5838}" type="slidenum">
              <a:rPr lang="en-US" altLang="es-EC"/>
              <a:pPr/>
              <a:t>‹#›</a:t>
            </a:fld>
            <a:endParaRPr lang="en-US" altLang="es-EC"/>
          </a:p>
        </p:txBody>
      </p:sp>
    </p:spTree>
    <p:extLst>
      <p:ext uri="{BB962C8B-B14F-4D97-AF65-F5344CB8AC3E}">
        <p14:creationId xmlns:p14="http://schemas.microsoft.com/office/powerpoint/2010/main" val="2458789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C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C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C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C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C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82D96D6C-82AB-41AC-A7EE-AED3DC991A72}" type="slidenum">
              <a:rPr lang="en-US" altLang="es-EC"/>
              <a:pPr/>
              <a:t>‹#›</a:t>
            </a:fld>
            <a:endParaRPr lang="en-US" altLang="es-EC"/>
          </a:p>
        </p:txBody>
      </p:sp>
    </p:spTree>
    <p:extLst>
      <p:ext uri="{BB962C8B-B14F-4D97-AF65-F5344CB8AC3E}">
        <p14:creationId xmlns:p14="http://schemas.microsoft.com/office/powerpoint/2010/main" val="1272534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C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C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C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A38C490-4437-47EE-A0F2-9C9FF1EF659D}" type="slidenum">
              <a:rPr lang="en-US" altLang="es-EC"/>
              <a:pPr/>
              <a:t>‹#›</a:t>
            </a:fld>
            <a:endParaRPr lang="en-US" altLang="es-EC"/>
          </a:p>
        </p:txBody>
      </p:sp>
    </p:spTree>
    <p:extLst>
      <p:ext uri="{BB962C8B-B14F-4D97-AF65-F5344CB8AC3E}">
        <p14:creationId xmlns:p14="http://schemas.microsoft.com/office/powerpoint/2010/main" val="47744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2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3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8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1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73F4-6693-42B1-8866-FFDE9B66EAE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AC634-9300-46EA-87D9-2CEEE8F6A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7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jpg"/><Relationship Id="rId4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8636" y="841872"/>
            <a:ext cx="10003315" cy="4688596"/>
          </a:xfrm>
        </p:spPr>
        <p:txBody>
          <a:bodyPr>
            <a:noAutofit/>
          </a:bodyPr>
          <a:lstStyle/>
          <a:p>
            <a:pPr algn="l" eaLnBrk="1" hangingPunct="1"/>
            <a:r>
              <a:rPr lang="es-EC" altLang="es-EC" sz="4400" u="sng" dirty="0" smtClean="0"/>
              <a:t>PROGRAMA</a:t>
            </a:r>
            <a:r>
              <a:rPr lang="es-EC" altLang="es-EC" sz="4400" dirty="0" smtClean="0"/>
              <a:t>:</a:t>
            </a:r>
          </a:p>
          <a:p>
            <a:pPr algn="l" eaLnBrk="1" hangingPunct="1"/>
            <a:endParaRPr lang="es-EC" altLang="es-EC" sz="4400" dirty="0" smtClean="0"/>
          </a:p>
          <a:p>
            <a:pPr algn="l"/>
            <a:r>
              <a:rPr lang="es-EC" altLang="es-EC" sz="4400" dirty="0" smtClean="0"/>
              <a:t>I.C. La morfometría geométrica</a:t>
            </a:r>
            <a:r>
              <a:rPr lang="es-EC" altLang="es-EC" sz="4400" dirty="0"/>
              <a:t>: teoría</a:t>
            </a:r>
            <a:endParaRPr lang="es-EC" altLang="es-EC" sz="4400" dirty="0" smtClean="0"/>
          </a:p>
        </p:txBody>
      </p:sp>
    </p:spTree>
    <p:extLst>
      <p:ext uri="{BB962C8B-B14F-4D97-AF65-F5344CB8AC3E}">
        <p14:creationId xmlns:p14="http://schemas.microsoft.com/office/powerpoint/2010/main" val="41139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bent_fish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219200"/>
            <a:ext cx="7162800" cy="5372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3" name="Rectangle 2"/>
          <p:cNvSpPr txBox="1">
            <a:spLocks noChangeArrowheads="1"/>
          </p:cNvSpPr>
          <p:nvPr/>
        </p:nvSpPr>
        <p:spPr bwMode="auto">
          <a:xfrm>
            <a:off x="1981200" y="15240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1363" indent="-28416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1413" indent="-2270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98613" indent="-2270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5813" indent="-2270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3013" indent="-227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0213" indent="-227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7413" indent="-227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4613" indent="-227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es-EC" sz="4800">
                <a:solidFill>
                  <a:schemeClr val="bg1"/>
                </a:solidFill>
              </a:rPr>
              <a:t>Pasos: Toma de Fotos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052732"/>
            <a:ext cx="12192000" cy="1406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7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7" descr="Bev_05_0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1" y="685801"/>
            <a:ext cx="3656013" cy="274161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7" name="Picture 19" descr="Cloudy_05_118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1" y="685800"/>
            <a:ext cx="3656013" cy="27432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8" name="Picture 12" descr="Big_05_10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1" y="3429000"/>
            <a:ext cx="3656013" cy="27432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9" name="Picture 8" descr="C:\Users\waguirre\Desktop\IMG_327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5" y="2819400"/>
            <a:ext cx="46482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3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914400"/>
          </a:xfrm>
        </p:spPr>
        <p:txBody>
          <a:bodyPr/>
          <a:lstStyle/>
          <a:p>
            <a:r>
              <a:rPr lang="en-US" altLang="es-EC" sz="4000" dirty="0" err="1"/>
              <a:t>Hitos</a:t>
            </a:r>
            <a:r>
              <a:rPr lang="en-US" altLang="es-EC" sz="4000" dirty="0"/>
              <a:t> y la </a:t>
            </a:r>
            <a:r>
              <a:rPr lang="en-US" altLang="es-EC" sz="4000" dirty="0" err="1"/>
              <a:t>Colección</a:t>
            </a:r>
            <a:r>
              <a:rPr lang="en-US" altLang="es-EC" sz="4000" dirty="0"/>
              <a:t> de </a:t>
            </a:r>
            <a:r>
              <a:rPr lang="en-US" altLang="es-EC" sz="4000" dirty="0" err="1"/>
              <a:t>los</a:t>
            </a:r>
            <a:r>
              <a:rPr lang="en-US" altLang="es-EC" sz="4000" dirty="0"/>
              <a:t> </a:t>
            </a:r>
            <a:r>
              <a:rPr lang="en-US" altLang="es-EC" sz="4000" dirty="0" err="1"/>
              <a:t>Datos</a:t>
            </a:r>
            <a:endParaRPr lang="en-US" altLang="es-EC" sz="4000" dirty="0"/>
          </a:p>
        </p:txBody>
      </p:sp>
      <p:pic>
        <p:nvPicPr>
          <p:cNvPr id="22531" name="Picture 4" descr="fish_pictur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219201"/>
            <a:ext cx="7848600" cy="55467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3" name="TextBox 1"/>
          <p:cNvSpPr txBox="1">
            <a:spLocks noChangeArrowheads="1"/>
          </p:cNvSpPr>
          <p:nvPr/>
        </p:nvSpPr>
        <p:spPr bwMode="auto">
          <a:xfrm>
            <a:off x="4572000" y="5715000"/>
            <a:ext cx="320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s-EC">
                <a:solidFill>
                  <a:schemeClr val="bg1"/>
                </a:solidFill>
              </a:rPr>
              <a:t>Imagen del programa tpsDig</a:t>
            </a:r>
            <a:endParaRPr lang="es-EC" altLang="es-EC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0527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E:\1awinz_Sep_1\Research\Morphometrics\Geometric Morph\Loberg\Olga\Olga\1_1Lob_manuscript\1_Biol_Linn\1_Figures\Fig1\Fig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7200"/>
            <a:ext cx="67056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3249614"/>
            <a:ext cx="5991225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4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1" y="1605708"/>
            <a:ext cx="11717878" cy="266943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33283" y="191094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s-EC" sz="4800" b="1" dirty="0" err="1" smtClean="0"/>
              <a:t>Tipos</a:t>
            </a:r>
            <a:r>
              <a:rPr lang="en-US" altLang="es-EC" sz="4800" b="1" dirty="0" smtClean="0"/>
              <a:t> de </a:t>
            </a:r>
            <a:r>
              <a:rPr lang="en-US" altLang="es-EC" sz="4800" b="1" dirty="0" err="1" smtClean="0"/>
              <a:t>Hitos</a:t>
            </a:r>
            <a:endParaRPr lang="en-US" altLang="es-EC" sz="4800" b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1348567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833283" y="4383741"/>
            <a:ext cx="9121588" cy="25683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altLang="es-EC" dirty="0" smtClean="0"/>
              <a:t>Hito tipo I: Intersección de dos o más tejidos</a:t>
            </a:r>
          </a:p>
          <a:p>
            <a:r>
              <a:rPr lang="es-EC" altLang="es-EC" dirty="0"/>
              <a:t>Hito tipo </a:t>
            </a:r>
            <a:r>
              <a:rPr lang="es-EC" altLang="es-EC" dirty="0" smtClean="0"/>
              <a:t>II: Definidos por formaciones geométricas locales como la punta o el extremo posterior de una estructura</a:t>
            </a:r>
            <a:endParaRPr lang="es-EC" altLang="es-EC" dirty="0"/>
          </a:p>
          <a:p>
            <a:r>
              <a:rPr lang="es-EC" altLang="es-EC" dirty="0"/>
              <a:t>Hito tipo </a:t>
            </a:r>
            <a:r>
              <a:rPr lang="es-EC" altLang="es-EC" dirty="0" smtClean="0"/>
              <a:t>III: Su definición depende de estructuras lejanas, por ejemplo, el punto medio de la línea que define la altura máxima del cuerpo</a:t>
            </a:r>
            <a:endParaRPr lang="es-EC" altLang="es-EC" dirty="0"/>
          </a:p>
        </p:txBody>
      </p:sp>
    </p:spTree>
    <p:extLst>
      <p:ext uri="{BB962C8B-B14F-4D97-AF65-F5344CB8AC3E}">
        <p14:creationId xmlns:p14="http://schemas.microsoft.com/office/powerpoint/2010/main" val="278320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s-EC" sz="4000"/>
              <a:t>Tipos de Hitos (Bookstein)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3738" y="1600200"/>
            <a:ext cx="8399462" cy="4953000"/>
          </a:xfrm>
        </p:spPr>
        <p:txBody>
          <a:bodyPr/>
          <a:lstStyle/>
          <a:p>
            <a:pPr eaLnBrk="1" hangingPunct="1"/>
            <a:r>
              <a:rPr lang="es-EC" altLang="es-EC" b="1" dirty="0" smtClean="0"/>
              <a:t>Tipo 1</a:t>
            </a:r>
            <a:r>
              <a:rPr lang="es-EC" altLang="es-EC" dirty="0" smtClean="0"/>
              <a:t>: Hitos que se encuentran en la intersección de tejidos por lo que son altamente repetibles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912144" y="2758486"/>
          <a:ext cx="39497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3" imgW="3949200" imgH="3923640" progId="Photoshop.Image.17">
                  <p:embed/>
                </p:oleObj>
              </mc:Choice>
              <mc:Fallback>
                <p:oleObj name="Image" r:id="rId3" imgW="3949200" imgH="3923640" progId="Photoshop.Image.17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12144" y="2758486"/>
                        <a:ext cx="39497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own Arrow 2"/>
          <p:cNvSpPr/>
          <p:nvPr/>
        </p:nvSpPr>
        <p:spPr>
          <a:xfrm rot="19912931">
            <a:off x="5185955" y="2913017"/>
            <a:ext cx="352697" cy="73152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Down Arrow 6"/>
          <p:cNvSpPr/>
          <p:nvPr/>
        </p:nvSpPr>
        <p:spPr>
          <a:xfrm rot="19912931">
            <a:off x="4063710" y="2913017"/>
            <a:ext cx="352697" cy="73152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Down Arrow 7"/>
          <p:cNvSpPr/>
          <p:nvPr/>
        </p:nvSpPr>
        <p:spPr>
          <a:xfrm rot="19912931">
            <a:off x="3989668" y="4071304"/>
            <a:ext cx="352697" cy="73152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Down Arrow 9"/>
          <p:cNvSpPr/>
          <p:nvPr/>
        </p:nvSpPr>
        <p:spPr>
          <a:xfrm rot="19912931">
            <a:off x="6918960" y="3080637"/>
            <a:ext cx="352697" cy="73152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1295337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1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s-EC" sz="4000"/>
              <a:t>Tipos de Hitos (Bookstein)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3738" y="1600200"/>
            <a:ext cx="8399462" cy="4953000"/>
          </a:xfrm>
        </p:spPr>
        <p:txBody>
          <a:bodyPr/>
          <a:lstStyle/>
          <a:p>
            <a:pPr eaLnBrk="1" hangingPunct="1"/>
            <a:r>
              <a:rPr lang="es-EC" altLang="es-EC" b="1" dirty="0" smtClean="0"/>
              <a:t>Tipo 2</a:t>
            </a:r>
            <a:r>
              <a:rPr lang="es-EC" altLang="es-EC" dirty="0" smtClean="0"/>
              <a:t>: Hitos que se definen a base de una característica geométrica como la punta de una estructura, el punto de curvatura máxima o mínima, etc.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82918" y="2932112"/>
            <a:ext cx="3949700" cy="3924300"/>
            <a:chOff x="5682918" y="2932112"/>
            <a:chExt cx="3949700" cy="3924300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5682918" y="2932112"/>
            <a:ext cx="3949700" cy="392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Image" r:id="rId3" imgW="3949200" imgH="3923640" progId="Photoshop.Image.17">
                    <p:embed/>
                  </p:oleObj>
                </mc:Choice>
                <mc:Fallback>
                  <p:oleObj name="Image" r:id="rId3" imgW="3949200" imgH="3923640" progId="Photoshop.Image.17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682918" y="2932112"/>
                          <a:ext cx="3949700" cy="392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Down Arrow 5"/>
            <p:cNvSpPr/>
            <p:nvPr/>
          </p:nvSpPr>
          <p:spPr>
            <a:xfrm rot="19912931">
              <a:off x="8207373" y="5100635"/>
              <a:ext cx="352697" cy="73152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7" name="Down Arrow 6"/>
            <p:cNvSpPr/>
            <p:nvPr/>
          </p:nvSpPr>
          <p:spPr>
            <a:xfrm rot="19912931">
              <a:off x="6308981" y="5393372"/>
              <a:ext cx="352697" cy="73152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363195" y="3402346"/>
            <a:ext cx="2873238" cy="2616159"/>
            <a:chOff x="643434" y="3550265"/>
            <a:chExt cx="2873238" cy="26161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34" y="3550265"/>
              <a:ext cx="2873238" cy="2616159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 rot="10800000">
              <a:off x="1197062" y="4736463"/>
              <a:ext cx="352697" cy="73152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0" name="Down Arrow 9"/>
            <p:cNvSpPr/>
            <p:nvPr/>
          </p:nvSpPr>
          <p:spPr>
            <a:xfrm rot="10800000">
              <a:off x="1851883" y="4736463"/>
              <a:ext cx="352697" cy="73152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cxnSp>
        <p:nvCxnSpPr>
          <p:cNvPr id="13" name="Straight Connector 12"/>
          <p:cNvCxnSpPr/>
          <p:nvPr/>
        </p:nvCxnSpPr>
        <p:spPr>
          <a:xfrm flipV="1">
            <a:off x="0" y="1323114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4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s-EC" sz="4000"/>
              <a:t>Tipos de Hitos (Bookstein)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6840" y="1460426"/>
            <a:ext cx="8399462" cy="4953000"/>
          </a:xfrm>
        </p:spPr>
        <p:txBody>
          <a:bodyPr/>
          <a:lstStyle/>
          <a:p>
            <a:pPr eaLnBrk="1" hangingPunct="1"/>
            <a:r>
              <a:rPr lang="es-EC" altLang="es-EC" b="1" dirty="0" smtClean="0"/>
              <a:t>Tipo 3</a:t>
            </a:r>
            <a:r>
              <a:rPr lang="es-EC" altLang="es-EC" dirty="0" smtClean="0"/>
              <a:t>: Hitos cuya definición depende de estructuras lejos del hito (</a:t>
            </a:r>
            <a:r>
              <a:rPr lang="es-EC" altLang="es-EC" dirty="0" err="1" smtClean="0"/>
              <a:t>e.g</a:t>
            </a:r>
            <a:r>
              <a:rPr lang="es-EC" altLang="es-EC" dirty="0" smtClean="0"/>
              <a:t>., punto en el borde ventral del pez a una perpendicular que se extiende de la distancia media entre los orígenes de la primera y segunda espina dorsal) </a:t>
            </a:r>
            <a:endParaRPr lang="es-EC" altLang="es-EC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60404"/>
              </p:ext>
            </p:extLst>
          </p:nvPr>
        </p:nvGraphicFramePr>
        <p:xfrm>
          <a:off x="4593124" y="3263198"/>
          <a:ext cx="3468370" cy="3446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Image" r:id="rId3" imgW="3949200" imgH="3923640" progId="Photoshop.Image.17">
                  <p:embed/>
                </p:oleObj>
              </mc:Choice>
              <mc:Fallback>
                <p:oleObj name="Image" r:id="rId3" imgW="3949200" imgH="3923640" progId="Photoshop.Image.17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3124" y="3263198"/>
                        <a:ext cx="3468370" cy="3446065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5242171" y="4061332"/>
            <a:ext cx="914400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718839" y="4084847"/>
            <a:ext cx="30480" cy="191509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692636" y="5991107"/>
            <a:ext cx="143691" cy="13973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2" name="Down Arrow 11"/>
          <p:cNvSpPr/>
          <p:nvPr/>
        </p:nvSpPr>
        <p:spPr>
          <a:xfrm rot="3113321">
            <a:off x="6056605" y="5335802"/>
            <a:ext cx="352697" cy="73152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TextBox 9"/>
          <p:cNvSpPr txBox="1"/>
          <p:nvPr/>
        </p:nvSpPr>
        <p:spPr>
          <a:xfrm>
            <a:off x="5749319" y="6074516"/>
            <a:ext cx="74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>
                <a:solidFill>
                  <a:srgbClr val="FFFF00"/>
                </a:solidFill>
              </a:rPr>
              <a:t>14</a:t>
            </a:r>
            <a:endParaRPr lang="es-EC" dirty="0">
              <a:solidFill>
                <a:srgbClr val="FFFF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1294679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7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altLang="es-EC" sz="4000"/>
              <a:t>Morfometría Geométrica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6138" y="1600200"/>
            <a:ext cx="8229600" cy="3886200"/>
          </a:xfrm>
        </p:spPr>
        <p:txBody>
          <a:bodyPr/>
          <a:lstStyle/>
          <a:p>
            <a:r>
              <a:rPr lang="es-EC" altLang="es-EC" dirty="0" smtClean="0"/>
              <a:t>La </a:t>
            </a:r>
            <a:r>
              <a:rPr lang="es-EC" altLang="es-EC" b="1" u="sng" dirty="0" err="1" smtClean="0"/>
              <a:t>Morfometría</a:t>
            </a:r>
            <a:r>
              <a:rPr lang="es-EC" altLang="es-EC" b="1" u="sng" dirty="0" smtClean="0"/>
              <a:t> Geométrica </a:t>
            </a:r>
            <a:r>
              <a:rPr lang="es-EC" altLang="es-EC" dirty="0" smtClean="0"/>
              <a:t>es el estudio estadístico de la variación de la “</a:t>
            </a:r>
            <a:r>
              <a:rPr lang="es-EC" altLang="es-EC" i="1" dirty="0" smtClean="0"/>
              <a:t>forma pura</a:t>
            </a:r>
            <a:r>
              <a:rPr lang="es-EC" altLang="es-EC" dirty="0" smtClean="0"/>
              <a:t>” (</a:t>
            </a:r>
            <a:r>
              <a:rPr lang="es-EC" altLang="es-EC" dirty="0" err="1" smtClean="0"/>
              <a:t>shape</a:t>
            </a:r>
            <a:r>
              <a:rPr lang="es-EC" altLang="es-EC" dirty="0" smtClean="0"/>
              <a:t>) y su </a:t>
            </a:r>
            <a:r>
              <a:rPr lang="es-EC" altLang="es-EC" dirty="0" err="1" smtClean="0"/>
              <a:t>covariación</a:t>
            </a:r>
            <a:r>
              <a:rPr lang="es-EC" altLang="es-EC" dirty="0" smtClean="0"/>
              <a:t> con otras variables</a:t>
            </a:r>
          </a:p>
          <a:p>
            <a:endParaRPr lang="es-EC" altLang="es-EC" dirty="0" smtClean="0"/>
          </a:p>
          <a:p>
            <a:r>
              <a:rPr lang="es-EC" altLang="es-EC" b="1" u="sng" dirty="0" smtClean="0"/>
              <a:t>Forma</a:t>
            </a:r>
            <a:r>
              <a:rPr lang="es-EC" altLang="es-EC" dirty="0" smtClean="0"/>
              <a:t> </a:t>
            </a:r>
            <a:r>
              <a:rPr lang="es-EC" altLang="es-EC" b="1" u="sng" dirty="0" smtClean="0"/>
              <a:t>Pura</a:t>
            </a:r>
            <a:r>
              <a:rPr lang="es-EC" altLang="es-EC" dirty="0" smtClean="0"/>
              <a:t> se refiere a las propiedades geométricas de un objeto que no varían con los cambios de la ubicación, la rotación y la escala (tamaño)</a:t>
            </a:r>
          </a:p>
          <a:p>
            <a:pPr lvl="1"/>
            <a:r>
              <a:rPr lang="es-EC" altLang="es-EC" b="1" u="sng" dirty="0" smtClean="0"/>
              <a:t>Forma total</a:t>
            </a:r>
            <a:r>
              <a:rPr lang="es-EC" altLang="es-EC" b="1" dirty="0" smtClean="0"/>
              <a:t> </a:t>
            </a:r>
            <a:r>
              <a:rPr lang="es-EC" altLang="es-EC" dirty="0" smtClean="0"/>
              <a:t>se define como la forma pura mas el tamaño</a:t>
            </a:r>
          </a:p>
          <a:p>
            <a:pPr lvl="1"/>
            <a:r>
              <a:rPr lang="es-EC" altLang="es-EC" dirty="0" smtClean="0"/>
              <a:t>En inglés: Forma pura = </a:t>
            </a:r>
            <a:r>
              <a:rPr lang="es-EC" altLang="es-EC" b="1" u="sng" dirty="0" err="1" smtClean="0"/>
              <a:t>shape</a:t>
            </a:r>
            <a:r>
              <a:rPr lang="es-EC" altLang="es-EC" dirty="0" smtClean="0"/>
              <a:t>, Forma total = </a:t>
            </a:r>
            <a:r>
              <a:rPr lang="es-EC" altLang="es-EC" b="1" u="sng" dirty="0" err="1" smtClean="0"/>
              <a:t>form</a:t>
            </a:r>
            <a:endParaRPr lang="es-EC" altLang="es-EC" b="1" u="sng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41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066800"/>
          </a:xfrm>
        </p:spPr>
        <p:txBody>
          <a:bodyPr/>
          <a:lstStyle/>
          <a:p>
            <a:r>
              <a:rPr lang="en-US" altLang="es-EC" sz="4000"/>
              <a:t>Origen de la Morfometría Geométrica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3999"/>
            <a:ext cx="7696200" cy="49290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C" altLang="es-EC" dirty="0" smtClean="0"/>
              <a:t>Empezó como una respuesta a los problemas asociados con la </a:t>
            </a:r>
            <a:r>
              <a:rPr lang="es-EC" altLang="es-EC" dirty="0" err="1" smtClean="0"/>
              <a:t>morfometría</a:t>
            </a:r>
            <a:r>
              <a:rPr lang="es-EC" altLang="es-EC" dirty="0" smtClean="0"/>
              <a:t> tradicional</a:t>
            </a:r>
          </a:p>
          <a:p>
            <a:r>
              <a:rPr lang="es-EC" altLang="es-EC" dirty="0" smtClean="0"/>
              <a:t>Cambio de filosofía</a:t>
            </a:r>
          </a:p>
          <a:p>
            <a:r>
              <a:rPr lang="es-EC" altLang="es-EC" dirty="0" smtClean="0"/>
              <a:t>Basado en hitos con coordenadas digitadas en fotos que definen la forma</a:t>
            </a:r>
          </a:p>
          <a:p>
            <a:r>
              <a:rPr lang="es-EC" altLang="es-EC" dirty="0" smtClean="0"/>
              <a:t>El objetivo es describir la variación manteniendo intacta la estructura geométrica de la forma definida por los hitos</a:t>
            </a:r>
            <a:endParaRPr lang="es-EC" altLang="es-EC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3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066800"/>
          </a:xfrm>
        </p:spPr>
        <p:txBody>
          <a:bodyPr/>
          <a:lstStyle/>
          <a:p>
            <a:r>
              <a:rPr lang="en-US" altLang="es-EC" sz="4000"/>
              <a:t>Origen de la Morfometría Geométrica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www.researchgate.net/profile/Loy_Anna/publication/50889668/figure/fig1/AS:394220058759170@1471000794906/Visualization-of-the-Euclidean-tangent-space-into-Kendalls-shape-space-for-triangles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0" y="1830840"/>
            <a:ext cx="6831874" cy="351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81000" y="2059577"/>
            <a:ext cx="4465320" cy="4929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altLang="es-EC" dirty="0" smtClean="0"/>
              <a:t>Basado en la teoría de la forma desarrollada por Kendall (1977)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18022" y="5112018"/>
            <a:ext cx="198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Loy (2007)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21001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066800"/>
          </a:xfrm>
        </p:spPr>
        <p:txBody>
          <a:bodyPr/>
          <a:lstStyle/>
          <a:p>
            <a:r>
              <a:rPr lang="en-US" altLang="es-EC" sz="4000"/>
              <a:t>Origen de la Morfometría Geométrica</a:t>
            </a:r>
          </a:p>
        </p:txBody>
      </p:sp>
      <p:pic>
        <p:nvPicPr>
          <p:cNvPr id="2054" name="Picture 6" descr="Image result for Fred Bookst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94" y="1551420"/>
            <a:ext cx="2165488" cy="302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0080" y="4613513"/>
            <a:ext cx="207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 smtClean="0"/>
              <a:t>Fred </a:t>
            </a:r>
            <a:r>
              <a:rPr lang="es-EC" sz="2400" dirty="0" err="1" smtClean="0"/>
              <a:t>Bookstein</a:t>
            </a:r>
            <a:endParaRPr lang="es-EC" sz="2400" dirty="0"/>
          </a:p>
        </p:txBody>
      </p:sp>
      <p:pic>
        <p:nvPicPr>
          <p:cNvPr id="10" name="Picture 6" descr="rohl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44" y="1551420"/>
            <a:ext cx="2132929" cy="302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21871" y="4663514"/>
            <a:ext cx="207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 smtClean="0"/>
              <a:t>F. James </a:t>
            </a:r>
            <a:r>
              <a:rPr lang="es-EC" sz="2400" dirty="0" err="1" smtClean="0"/>
              <a:t>Rohlf</a:t>
            </a:r>
            <a:endParaRPr lang="es-EC" sz="2400" dirty="0"/>
          </a:p>
        </p:txBody>
      </p:sp>
      <p:pic>
        <p:nvPicPr>
          <p:cNvPr id="12" name="Picture 2" descr="Image result for Morphometric Tools for Landmark Data: Geometry and Bi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44" y="1544377"/>
            <a:ext cx="2748391" cy="358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543107" y="1427652"/>
            <a:ext cx="2040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u="sng" dirty="0" smtClean="0"/>
              <a:t>Congresos de </a:t>
            </a:r>
            <a:r>
              <a:rPr lang="es-EC" sz="2400" u="sng" dirty="0" err="1" smtClean="0"/>
              <a:t>Morfometría</a:t>
            </a:r>
            <a:r>
              <a:rPr lang="es-EC" sz="2400" dirty="0" smtClean="0"/>
              <a:t>:</a:t>
            </a:r>
          </a:p>
          <a:p>
            <a:r>
              <a:rPr lang="es-EC" sz="2400" dirty="0" smtClean="0"/>
              <a:t>Leslie Marcus</a:t>
            </a:r>
          </a:p>
          <a:p>
            <a:r>
              <a:rPr lang="es-EC" sz="2400" dirty="0" smtClean="0"/>
              <a:t>Marco Corti </a:t>
            </a:r>
          </a:p>
          <a:p>
            <a:r>
              <a:rPr lang="es-EC" sz="2400" dirty="0" smtClean="0"/>
              <a:t>Dennis </a:t>
            </a:r>
            <a:r>
              <a:rPr lang="es-EC" sz="2400" dirty="0" err="1" smtClean="0"/>
              <a:t>Slice</a:t>
            </a:r>
            <a:endParaRPr lang="es-EC" sz="2400" dirty="0" smtClean="0"/>
          </a:p>
          <a:p>
            <a:r>
              <a:rPr lang="es-EC" sz="2400" dirty="0" smtClean="0"/>
              <a:t>Otros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07" y="3866640"/>
            <a:ext cx="2040417" cy="28704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3039" y="5786846"/>
            <a:ext cx="6479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 smtClean="0"/>
              <a:t>-Finales de los anos 80’s y principios de los 90s</a:t>
            </a:r>
            <a:endParaRPr lang="es-EC" sz="240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84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altLang="es-EC" sz="4000"/>
              <a:t>Morfometría Geométrica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84" y="1978280"/>
            <a:ext cx="9691231" cy="39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3738" y="228600"/>
            <a:ext cx="8229600" cy="1066800"/>
          </a:xfrm>
        </p:spPr>
        <p:txBody>
          <a:bodyPr/>
          <a:lstStyle/>
          <a:p>
            <a:r>
              <a:rPr lang="en-US" altLang="es-EC" sz="4000"/>
              <a:t>Morfometría Geométrica: Ventajas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524000"/>
            <a:ext cx="8001000" cy="5029200"/>
          </a:xfrm>
        </p:spPr>
        <p:txBody>
          <a:bodyPr/>
          <a:lstStyle/>
          <a:p>
            <a:r>
              <a:rPr lang="es-EC" altLang="es-EC" dirty="0" smtClean="0"/>
              <a:t>Mucho mas eficiente, hitos son digitados de fotos o </a:t>
            </a:r>
            <a:r>
              <a:rPr lang="es-EC" altLang="es-EC" dirty="0" err="1" smtClean="0"/>
              <a:t>scans</a:t>
            </a:r>
            <a:r>
              <a:rPr lang="es-EC" altLang="es-EC" dirty="0" smtClean="0"/>
              <a:t> y las coordenadas espaciales son grabadas </a:t>
            </a:r>
          </a:p>
          <a:p>
            <a:pPr lvl="1"/>
            <a:r>
              <a:rPr lang="es-EC" altLang="es-EC" dirty="0" smtClean="0"/>
              <a:t>No se usan puntos repetidos o toman medidas repetidas</a:t>
            </a:r>
          </a:p>
          <a:p>
            <a:r>
              <a:rPr lang="es-EC" altLang="es-EC" dirty="0" smtClean="0"/>
              <a:t>Mantiene la geometría del objeto intacta </a:t>
            </a:r>
          </a:p>
          <a:p>
            <a:r>
              <a:rPr lang="es-EC" altLang="es-EC" dirty="0" smtClean="0"/>
              <a:t>Permite el análisis de variación general de la forma y de la variación local en el cuerpo (genera detalle)</a:t>
            </a:r>
          </a:p>
          <a:p>
            <a:r>
              <a:rPr lang="es-EC" altLang="es-EC" dirty="0" smtClean="0"/>
              <a:t>Las variables generadas están en un formato adecuado para los análisis estadísticos</a:t>
            </a:r>
            <a:endParaRPr lang="es-EC" altLang="es-EC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altLang="es-EC" sz="4000"/>
              <a:t>Morfometría Geométrica: Pasos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6138" y="1600200"/>
            <a:ext cx="8229600" cy="3886200"/>
          </a:xfrm>
        </p:spPr>
        <p:txBody>
          <a:bodyPr>
            <a:normAutofit lnSpcReduction="10000"/>
          </a:bodyPr>
          <a:lstStyle/>
          <a:p>
            <a:r>
              <a:rPr lang="es-EC" altLang="es-EC" dirty="0"/>
              <a:t>Obtención de los datos</a:t>
            </a:r>
          </a:p>
          <a:p>
            <a:pPr lvl="1"/>
            <a:r>
              <a:rPr lang="es-EC" altLang="es-EC" dirty="0"/>
              <a:t>Toma de fotos, selección y digitación de los hitos, grabación de coordenadas</a:t>
            </a:r>
          </a:p>
          <a:p>
            <a:endParaRPr lang="es-EC" altLang="es-EC" dirty="0"/>
          </a:p>
          <a:p>
            <a:r>
              <a:rPr lang="es-EC" altLang="es-EC" dirty="0"/>
              <a:t>Obtención de las variables de forma</a:t>
            </a:r>
          </a:p>
          <a:p>
            <a:pPr lvl="1"/>
            <a:r>
              <a:rPr lang="es-EC" altLang="es-EC" dirty="0"/>
              <a:t>Alinear los hitos de manera que las diferencias en su ubicación, rotación y tamaño son eliminadas </a:t>
            </a:r>
          </a:p>
          <a:p>
            <a:endParaRPr lang="es-EC" altLang="es-EC" dirty="0"/>
          </a:p>
          <a:p>
            <a:r>
              <a:rPr lang="es-EC" altLang="es-EC" dirty="0"/>
              <a:t>Análisis estadístico y visualización de la variación</a:t>
            </a:r>
          </a:p>
          <a:p>
            <a:endParaRPr lang="en-US" altLang="es-EC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3738" y="228600"/>
            <a:ext cx="8229600" cy="990600"/>
          </a:xfrm>
        </p:spPr>
        <p:txBody>
          <a:bodyPr/>
          <a:lstStyle/>
          <a:p>
            <a:r>
              <a:rPr lang="en-US" altLang="es-EC" sz="4000"/>
              <a:t>Morfometría Geométrica: Ventajas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8001000" cy="1371600"/>
          </a:xfrm>
        </p:spPr>
        <p:txBody>
          <a:bodyPr/>
          <a:lstStyle/>
          <a:p>
            <a:r>
              <a:rPr lang="en-US" altLang="es-EC"/>
              <a:t>Los métodos permiten la visualización de la variación en la forma</a:t>
            </a:r>
          </a:p>
        </p:txBody>
      </p:sp>
      <p:pic>
        <p:nvPicPr>
          <p:cNvPr id="19461" name="Picture 2" descr="C:\1awinz_Jul_2_14\Research\Morphometrics\Geometric Morph\Vertebrae_DePaul_project\1_manuscripts\1_vert_bod_shape\V3\Figs\4_DFA_Fig\1_Fig4_Body_shape_grid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43200"/>
            <a:ext cx="484505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Box 1"/>
          <p:cNvSpPr txBox="1">
            <a:spLocks noChangeArrowheads="1"/>
          </p:cNvSpPr>
          <p:nvPr/>
        </p:nvSpPr>
        <p:spPr bwMode="auto">
          <a:xfrm>
            <a:off x="4133850" y="5599113"/>
            <a:ext cx="3810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s-EC" sz="2400" dirty="0" err="1" smtClean="0"/>
              <a:t>Grillas</a:t>
            </a:r>
            <a:r>
              <a:rPr lang="en-US" altLang="es-EC" sz="2400" dirty="0" smtClean="0"/>
              <a:t> </a:t>
            </a:r>
            <a:r>
              <a:rPr lang="en-US" altLang="es-EC" sz="2400" dirty="0"/>
              <a:t>de </a:t>
            </a:r>
            <a:r>
              <a:rPr lang="en-US" altLang="es-EC" sz="2400" dirty="0" err="1"/>
              <a:t>Deformación</a:t>
            </a:r>
            <a:endParaRPr lang="en-US" altLang="es-EC" sz="2400" dirty="0"/>
          </a:p>
          <a:p>
            <a:pPr algn="ctr"/>
            <a:r>
              <a:rPr lang="en-US" altLang="es-EC" sz="2400" dirty="0"/>
              <a:t>(Deformation Grids)</a:t>
            </a:r>
            <a:endParaRPr lang="es-EC" altLang="es-EC" sz="24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938" y="1319432"/>
            <a:ext cx="12192000" cy="14068"/>
          </a:xfrm>
          <a:prstGeom prst="line">
            <a:avLst/>
          </a:prstGeom>
          <a:ln w="57150">
            <a:solidFill>
              <a:srgbClr val="345A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8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523</Words>
  <Application>Microsoft Office PowerPoint</Application>
  <PresentationFormat>Widescreen</PresentationFormat>
  <Paragraphs>59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Image</vt:lpstr>
      <vt:lpstr>PowerPoint Presentation</vt:lpstr>
      <vt:lpstr>Morfometría Geométrica</vt:lpstr>
      <vt:lpstr>Origen de la Morfometría Geométrica</vt:lpstr>
      <vt:lpstr>Origen de la Morfometría Geométrica</vt:lpstr>
      <vt:lpstr>Origen de la Morfometría Geométrica</vt:lpstr>
      <vt:lpstr>Morfometría Geométrica</vt:lpstr>
      <vt:lpstr>Morfometría Geométrica: Ventajas</vt:lpstr>
      <vt:lpstr>Morfometría Geométrica: Pasos</vt:lpstr>
      <vt:lpstr>Morfometría Geométrica: Ventajas</vt:lpstr>
      <vt:lpstr>PowerPoint Presentation</vt:lpstr>
      <vt:lpstr>PowerPoint Presentation</vt:lpstr>
      <vt:lpstr>Hitos y la Colección de los Datos</vt:lpstr>
      <vt:lpstr>PowerPoint Presentation</vt:lpstr>
      <vt:lpstr>PowerPoint Presentation</vt:lpstr>
      <vt:lpstr>Tipos de Hitos (Bookstein)</vt:lpstr>
      <vt:lpstr>Tipos de Hitos (Bookstein)</vt:lpstr>
      <vt:lpstr>Tipos de Hitos (Bookstein)</vt:lpstr>
    </vt:vector>
  </TitlesOfParts>
  <Company>DePaul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Morfometría Geométrica para Biólogos: Aplicaciones en la Ictiología</dc:title>
  <dc:creator>Aguirre, Windsor</dc:creator>
  <cp:lastModifiedBy>Aguirre, Windsor</cp:lastModifiedBy>
  <cp:revision>69</cp:revision>
  <dcterms:created xsi:type="dcterms:W3CDTF">2017-06-28T17:11:46Z</dcterms:created>
  <dcterms:modified xsi:type="dcterms:W3CDTF">2019-12-08T12:09:14Z</dcterms:modified>
</cp:coreProperties>
</file>